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 Medium" charset="1" panose="00000600000000000000"/>
      <p:regular r:id="rId28"/>
    </p:embeddedFont>
    <p:embeddedFont>
      <p:font typeface="Canva Sans Bold" charset="1" panose="020B0803030501040103"/>
      <p:regular r:id="rId29"/>
    </p:embeddedFont>
    <p:embeddedFont>
      <p:font typeface="Canva Sans" charset="1" panose="020B0503030501040103"/>
      <p:regular r:id="rId30"/>
    </p:embeddedFont>
    <p:embeddedFont>
      <p:font typeface="Poppins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5.jpeg" Type="http://schemas.openxmlformats.org/officeDocument/2006/relationships/image"/><Relationship Id="rId6" Target="../media/VAGniVMHRzc.mp4" Type="http://schemas.openxmlformats.org/officeDocument/2006/relationships/video"/><Relationship Id="rId7" Target="../media/VAGniVMHRzc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7.pn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9.png" Type="http://schemas.openxmlformats.org/officeDocument/2006/relationships/image"/><Relationship Id="rId6" Target="../media/image60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61.jpeg" Type="http://schemas.openxmlformats.org/officeDocument/2006/relationships/image"/><Relationship Id="rId6" Target="../media/VAGniU7-CfU.mp4" Type="http://schemas.openxmlformats.org/officeDocument/2006/relationships/video"/><Relationship Id="rId7" Target="../media/VAGniU7-CfU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62.jpeg" Type="http://schemas.openxmlformats.org/officeDocument/2006/relationships/image"/><Relationship Id="rId8" Target="../media/image63.jpe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66.jpeg" Type="http://schemas.openxmlformats.org/officeDocument/2006/relationships/image"/><Relationship Id="rId6" Target="../media/image6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jpeg" Type="http://schemas.openxmlformats.org/officeDocument/2006/relationships/image"/><Relationship Id="rId12" Target="../media/image19.jpeg" Type="http://schemas.openxmlformats.org/officeDocument/2006/relationships/image"/><Relationship Id="rId13" Target="../media/image20.jpeg" Type="http://schemas.openxmlformats.org/officeDocument/2006/relationships/image"/><Relationship Id="rId14" Target="../media/image21.jpe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0.png" Type="http://schemas.openxmlformats.org/officeDocument/2006/relationships/image"/><Relationship Id="rId8" Target="../media/image7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12" Target="../media/image28.jpe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https://www.zillow.com/research/data/?msockid=34b7a8503ae163011526bdbd3b5a62d2" TargetMode="External" Type="http://schemas.openxmlformats.org/officeDocument/2006/relationships/hyperlink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0505" y="741101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971925" y="-2289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77854" y="-818589"/>
            <a:ext cx="10230889" cy="10287000"/>
          </a:xfrm>
          <a:custGeom>
            <a:avLst/>
            <a:gdLst/>
            <a:ahLst/>
            <a:cxnLst/>
            <a:rect r="r" b="b" t="t" l="l"/>
            <a:pathLst>
              <a:path h="10287000" w="10230889">
                <a:moveTo>
                  <a:pt x="0" y="0"/>
                </a:moveTo>
                <a:lnTo>
                  <a:pt x="10230889" y="0"/>
                </a:lnTo>
                <a:lnTo>
                  <a:pt x="10230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6481" y="1691462"/>
            <a:ext cx="6190494" cy="8498682"/>
          </a:xfrm>
          <a:custGeom>
            <a:avLst/>
            <a:gdLst/>
            <a:ahLst/>
            <a:cxnLst/>
            <a:rect r="r" b="b" t="t" l="l"/>
            <a:pathLst>
              <a:path h="8498682" w="6190494">
                <a:moveTo>
                  <a:pt x="0" y="0"/>
                </a:moveTo>
                <a:lnTo>
                  <a:pt x="6190494" y="0"/>
                </a:lnTo>
                <a:lnTo>
                  <a:pt x="6190494" y="8498682"/>
                </a:lnTo>
                <a:lnTo>
                  <a:pt x="0" y="849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5" t="0" r="-19446" b="-69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76599" y="853861"/>
            <a:ext cx="12479882" cy="432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12765" spc="165" b="true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Real Estate Price Forecasting  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86199" y="5247481"/>
            <a:ext cx="6413760" cy="143828"/>
          </a:xfrm>
          <a:custGeom>
            <a:avLst/>
            <a:gdLst/>
            <a:ahLst/>
            <a:cxnLst/>
            <a:rect r="r" b="b" t="t" l="l"/>
            <a:pathLst>
              <a:path h="143828" w="6413760">
                <a:moveTo>
                  <a:pt x="6413759" y="0"/>
                </a:moveTo>
                <a:lnTo>
                  <a:pt x="0" y="0"/>
                </a:lnTo>
                <a:lnTo>
                  <a:pt x="0" y="143827"/>
                </a:lnTo>
                <a:lnTo>
                  <a:pt x="6413759" y="143827"/>
                </a:lnTo>
                <a:lnTo>
                  <a:pt x="641375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898571" r="-3722" b="-20128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5338" y="2770175"/>
            <a:ext cx="5995920" cy="6967949"/>
          </a:xfrm>
          <a:custGeom>
            <a:avLst/>
            <a:gdLst/>
            <a:ahLst/>
            <a:cxnLst/>
            <a:rect r="r" b="b" t="t" l="l"/>
            <a:pathLst>
              <a:path h="6967949" w="5995920">
                <a:moveTo>
                  <a:pt x="0" y="0"/>
                </a:moveTo>
                <a:lnTo>
                  <a:pt x="5995921" y="0"/>
                </a:lnTo>
                <a:lnTo>
                  <a:pt x="5995921" y="6967949"/>
                </a:lnTo>
                <a:lnTo>
                  <a:pt x="0" y="6967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6199" y="5654175"/>
            <a:ext cx="9554099" cy="42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76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M</a:t>
            </a:r>
            <a:r>
              <a:rPr lang="en-US" sz="176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ACHINE LEARNING APPROACH TO PREDICTING PROPERTY PRICES ACCURATELY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24" y="1494598"/>
            <a:ext cx="4553355" cy="2732013"/>
          </a:xfrm>
          <a:custGeom>
            <a:avLst/>
            <a:gdLst/>
            <a:ahLst/>
            <a:cxnLst/>
            <a:rect r="r" b="b" t="t" l="l"/>
            <a:pathLst>
              <a:path h="2732013" w="4553355">
                <a:moveTo>
                  <a:pt x="0" y="0"/>
                </a:moveTo>
                <a:lnTo>
                  <a:pt x="4553355" y="0"/>
                </a:lnTo>
                <a:lnTo>
                  <a:pt x="4553355" y="2732013"/>
                </a:lnTo>
                <a:lnTo>
                  <a:pt x="0" y="2732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" r="0" b="-3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05854" y="2389390"/>
            <a:ext cx="4749381" cy="2754110"/>
          </a:xfrm>
          <a:custGeom>
            <a:avLst/>
            <a:gdLst/>
            <a:ahLst/>
            <a:cxnLst/>
            <a:rect r="r" b="b" t="t" l="l"/>
            <a:pathLst>
              <a:path h="2754110" w="4749381">
                <a:moveTo>
                  <a:pt x="0" y="0"/>
                </a:moveTo>
                <a:lnTo>
                  <a:pt x="4749381" y="0"/>
                </a:lnTo>
                <a:lnTo>
                  <a:pt x="4749381" y="2754110"/>
                </a:lnTo>
                <a:lnTo>
                  <a:pt x="0" y="2754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9392" y="1494598"/>
            <a:ext cx="4561012" cy="2754110"/>
          </a:xfrm>
          <a:custGeom>
            <a:avLst/>
            <a:gdLst/>
            <a:ahLst/>
            <a:cxnLst/>
            <a:rect r="r" b="b" t="t" l="l"/>
            <a:pathLst>
              <a:path h="2754110" w="4561012">
                <a:moveTo>
                  <a:pt x="0" y="0"/>
                </a:moveTo>
                <a:lnTo>
                  <a:pt x="4561013" y="0"/>
                </a:lnTo>
                <a:lnTo>
                  <a:pt x="4561013" y="2754110"/>
                </a:lnTo>
                <a:lnTo>
                  <a:pt x="0" y="2754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974044"/>
            <a:ext cx="4957011" cy="2856478"/>
          </a:xfrm>
          <a:custGeom>
            <a:avLst/>
            <a:gdLst/>
            <a:ahLst/>
            <a:cxnLst/>
            <a:rect r="r" b="b" t="t" l="l"/>
            <a:pathLst>
              <a:path h="2856478" w="4957011">
                <a:moveTo>
                  <a:pt x="0" y="0"/>
                </a:moveTo>
                <a:lnTo>
                  <a:pt x="4957011" y="0"/>
                </a:lnTo>
                <a:lnTo>
                  <a:pt x="4957011" y="2856478"/>
                </a:lnTo>
                <a:lnTo>
                  <a:pt x="0" y="2856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57011" y="7591787"/>
            <a:ext cx="4602381" cy="2872912"/>
          </a:xfrm>
          <a:custGeom>
            <a:avLst/>
            <a:gdLst/>
            <a:ahLst/>
            <a:cxnLst/>
            <a:rect r="r" b="b" t="t" l="l"/>
            <a:pathLst>
              <a:path h="2872912" w="4602381">
                <a:moveTo>
                  <a:pt x="0" y="0"/>
                </a:moveTo>
                <a:lnTo>
                  <a:pt x="4602381" y="0"/>
                </a:lnTo>
                <a:lnTo>
                  <a:pt x="4602381" y="2872912"/>
                </a:lnTo>
                <a:lnTo>
                  <a:pt x="0" y="2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23" t="0" r="-282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9392" y="5974044"/>
            <a:ext cx="4936466" cy="2678033"/>
          </a:xfrm>
          <a:custGeom>
            <a:avLst/>
            <a:gdLst/>
            <a:ahLst/>
            <a:cxnLst/>
            <a:rect r="r" b="b" t="t" l="l"/>
            <a:pathLst>
              <a:path h="2678033" w="4936466">
                <a:moveTo>
                  <a:pt x="0" y="0"/>
                </a:moveTo>
                <a:lnTo>
                  <a:pt x="4936466" y="0"/>
                </a:lnTo>
                <a:lnTo>
                  <a:pt x="4936466" y="2678033"/>
                </a:lnTo>
                <a:lnTo>
                  <a:pt x="0" y="2678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74047" y="252362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5381" y="1057386"/>
            <a:ext cx="9911008" cy="83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27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</a:t>
            </a:r>
            <a:r>
              <a:rPr lang="en-US" b="true" sz="22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tion Between Numerical Features and The Target (The Price)</a:t>
            </a:r>
          </a:p>
          <a:p>
            <a:pPr algn="ctr">
              <a:lnSpc>
                <a:spcPts val="361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15381" y="5267325"/>
            <a:ext cx="10572847" cy="87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sz="23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</a:t>
            </a:r>
            <a:r>
              <a:rPr lang="en-US" b="true" sz="23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tion Between Categorical Features and The Target (The Price)</a:t>
            </a:r>
          </a:p>
          <a:p>
            <a:pPr algn="ctr">
              <a:lnSpc>
                <a:spcPts val="37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495858" y="6432233"/>
            <a:ext cx="3652464" cy="440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823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House Size: </a:t>
            </a: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larger house sizes show a wider price range and more outliers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</a:t>
            </a: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North VA and DC have the highest prices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House Type:</a:t>
            </a: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Single-family home </a:t>
            </a: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has a great impact on the price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120405" y="1733191"/>
            <a:ext cx="4167595" cy="591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b="true" sz="1777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*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Bathrooms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– 5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5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ave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 $1,000,247,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 is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 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ll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oom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s.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*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Bedr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oo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ms – 6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 6 bedr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have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ice of $846,249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*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House Age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–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92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</a:t>
            </a:r>
            <a:r>
              <a:rPr lang="en-US" b="true" sz="15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rs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that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92 years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old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(built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 1933) al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hav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t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averag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price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as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seen in Year Bui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57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t.</a:t>
            </a: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  <a:p>
            <a:pPr algn="ctr">
              <a:lnSpc>
                <a:spcPts val="214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677" y="3128151"/>
            <a:ext cx="6536018" cy="5834508"/>
          </a:xfrm>
          <a:custGeom>
            <a:avLst/>
            <a:gdLst/>
            <a:ahLst/>
            <a:cxnLst/>
            <a:rect r="r" b="b" t="t" l="l"/>
            <a:pathLst>
              <a:path h="5834508" w="6536018">
                <a:moveTo>
                  <a:pt x="0" y="0"/>
                </a:moveTo>
                <a:lnTo>
                  <a:pt x="6536018" y="0"/>
                </a:lnTo>
                <a:lnTo>
                  <a:pt x="6536018" y="5834508"/>
                </a:lnTo>
                <a:lnTo>
                  <a:pt x="0" y="58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80823" y="3128151"/>
            <a:ext cx="7003016" cy="5708867"/>
          </a:xfrm>
          <a:custGeom>
            <a:avLst/>
            <a:gdLst/>
            <a:ahLst/>
            <a:cxnLst/>
            <a:rect r="r" b="b" t="t" l="l"/>
            <a:pathLst>
              <a:path h="5708867" w="7003016">
                <a:moveTo>
                  <a:pt x="0" y="0"/>
                </a:moveTo>
                <a:lnTo>
                  <a:pt x="7003016" y="0"/>
                </a:lnTo>
                <a:lnTo>
                  <a:pt x="7003016" y="5708867"/>
                </a:lnTo>
                <a:lnTo>
                  <a:pt x="0" y="5708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7646" y="926275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Statistical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51171" y="6078272"/>
            <a:ext cx="3998159" cy="4181082"/>
          </a:xfrm>
          <a:custGeom>
            <a:avLst/>
            <a:gdLst/>
            <a:ahLst/>
            <a:cxnLst/>
            <a:rect r="r" b="b" t="t" l="l"/>
            <a:pathLst>
              <a:path h="4181082" w="3998159">
                <a:moveTo>
                  <a:pt x="0" y="0"/>
                </a:moveTo>
                <a:lnTo>
                  <a:pt x="3998159" y="0"/>
                </a:lnTo>
                <a:lnTo>
                  <a:pt x="3998159" y="4181081"/>
                </a:lnTo>
                <a:lnTo>
                  <a:pt x="0" y="4181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38670" y="1952483"/>
            <a:ext cx="4210661" cy="4403305"/>
          </a:xfrm>
          <a:custGeom>
            <a:avLst/>
            <a:gdLst/>
            <a:ahLst/>
            <a:cxnLst/>
            <a:rect r="r" b="b" t="t" l="l"/>
            <a:pathLst>
              <a:path h="4403305" w="4210661">
                <a:moveTo>
                  <a:pt x="0" y="0"/>
                </a:moveTo>
                <a:lnTo>
                  <a:pt x="4210660" y="0"/>
                </a:lnTo>
                <a:lnTo>
                  <a:pt x="4210660" y="4403306"/>
                </a:lnTo>
                <a:lnTo>
                  <a:pt x="0" y="4403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4594" y="7018734"/>
            <a:ext cx="3131313" cy="239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17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PC</a:t>
            </a:r>
            <a:r>
              <a:rPr lang="en-US" b="true" sz="17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helped reduce 5 features into 2 main components while keeping most of the data's variance. The plot shows how properties are grouped based on price, which reveals hidden patterns.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78343" y="2958036"/>
            <a:ext cx="3131313" cy="239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17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Cramér’s V</a:t>
            </a:r>
            <a:r>
              <a:rPr lang="en-US" b="true" sz="17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helped detect relationships between categorical features. The heatmap shows that some variables are strongly related and may need to be simplified to reduce redundancy.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14250.0000" end="1618.500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505148" y="1494598"/>
            <a:ext cx="9961936" cy="86220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14737" y="70560"/>
            <a:ext cx="10342758" cy="142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&amp; Statistics </a:t>
            </a:r>
          </a:p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In Streamlit App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1962" y="5460830"/>
            <a:ext cx="16463061" cy="4277294"/>
          </a:xfrm>
          <a:custGeom>
            <a:avLst/>
            <a:gdLst/>
            <a:ahLst/>
            <a:cxnLst/>
            <a:rect r="r" b="b" t="t" l="l"/>
            <a:pathLst>
              <a:path h="4277294" w="16463061">
                <a:moveTo>
                  <a:pt x="0" y="0"/>
                </a:moveTo>
                <a:lnTo>
                  <a:pt x="16463061" y="0"/>
                </a:lnTo>
                <a:lnTo>
                  <a:pt x="16463061" y="4277294"/>
                </a:lnTo>
                <a:lnTo>
                  <a:pt x="0" y="427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4" t="-10703" r="-19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2705" y="908654"/>
            <a:ext cx="9182591" cy="207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 &amp; Evaluation</a:t>
            </a:r>
          </a:p>
          <a:p>
            <a:pPr algn="ctr">
              <a:lnSpc>
                <a:spcPts val="51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30831" y="2994601"/>
            <a:ext cx="13165323" cy="185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1599" indent="-270799" lvl="1">
              <a:lnSpc>
                <a:spcPts val="3511"/>
              </a:lnSpc>
              <a:buFont typeface="Arial"/>
              <a:buChar char="•"/>
            </a:pPr>
            <a:r>
              <a:rPr lang="en-US" b="true" sz="2508" spc="3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performed best with the lowest errors and highest R².</a:t>
            </a:r>
          </a:p>
          <a:p>
            <a:pPr algn="ctr" marL="606367" indent="-303184" lvl="1">
              <a:lnSpc>
                <a:spcPts val="3931"/>
              </a:lnSpc>
              <a:buFont typeface="Arial"/>
              <a:buChar char="•"/>
            </a:pPr>
            <a:r>
              <a:rPr lang="en-US" b="true" sz="2808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Linear</a:t>
            </a:r>
            <a:r>
              <a:rPr lang="en-US" b="true" sz="2808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808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Regression</a:t>
            </a:r>
            <a:r>
              <a:rPr lang="en-US" b="true" sz="2808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808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had the weakest performance.</a:t>
            </a:r>
          </a:p>
          <a:p>
            <a:pPr algn="ctr" marL="563188" indent="-281594" lvl="1">
              <a:lnSpc>
                <a:spcPts val="3651"/>
              </a:lnSpc>
              <a:buFont typeface="Arial"/>
              <a:buChar char="•"/>
            </a:pPr>
            <a:r>
              <a:rPr lang="en-US" b="true" sz="2608" spc="33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 showed solid results, better than Linear Regression but behind XGBoost.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4143" y="1028700"/>
            <a:ext cx="6771611" cy="4739437"/>
          </a:xfrm>
          <a:custGeom>
            <a:avLst/>
            <a:gdLst/>
            <a:ahLst/>
            <a:cxnLst/>
            <a:rect r="r" b="b" t="t" l="l"/>
            <a:pathLst>
              <a:path h="4739437" w="6771611">
                <a:moveTo>
                  <a:pt x="0" y="0"/>
                </a:moveTo>
                <a:lnTo>
                  <a:pt x="6771611" y="0"/>
                </a:lnTo>
                <a:lnTo>
                  <a:pt x="6771611" y="4739437"/>
                </a:lnTo>
                <a:lnTo>
                  <a:pt x="0" y="4739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05" t="-980" r="0" b="-9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0764" y="5701084"/>
            <a:ext cx="4565317" cy="4774187"/>
          </a:xfrm>
          <a:custGeom>
            <a:avLst/>
            <a:gdLst/>
            <a:ahLst/>
            <a:cxnLst/>
            <a:rect r="r" b="b" t="t" l="l"/>
            <a:pathLst>
              <a:path h="4774187" w="4565317">
                <a:moveTo>
                  <a:pt x="0" y="0"/>
                </a:moveTo>
                <a:lnTo>
                  <a:pt x="4565317" y="0"/>
                </a:lnTo>
                <a:lnTo>
                  <a:pt x="4565317" y="4774188"/>
                </a:lnTo>
                <a:lnTo>
                  <a:pt x="0" y="4774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5715" y="1095752"/>
            <a:ext cx="7321147" cy="4605332"/>
          </a:xfrm>
          <a:custGeom>
            <a:avLst/>
            <a:gdLst/>
            <a:ahLst/>
            <a:cxnLst/>
            <a:rect r="r" b="b" t="t" l="l"/>
            <a:pathLst>
              <a:path h="4605332" w="7321147">
                <a:moveTo>
                  <a:pt x="0" y="0"/>
                </a:moveTo>
                <a:lnTo>
                  <a:pt x="7321147" y="0"/>
                </a:lnTo>
                <a:lnTo>
                  <a:pt x="7321147" y="4605332"/>
                </a:lnTo>
                <a:lnTo>
                  <a:pt x="0" y="4605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89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1908" y="152400"/>
            <a:ext cx="9984183" cy="142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 &amp; Evaluation</a:t>
            </a:r>
          </a:p>
          <a:p>
            <a:pPr algn="ctr">
              <a:lnSpc>
                <a:spcPts val="516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89787" y="6667862"/>
            <a:ext cx="3247271" cy="262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</a:t>
            </a:r>
            <a:r>
              <a:rPr lang="en-US" b="true" sz="2500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importance plot from the XGBoost model highlights which variables contribute the most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52565" y="5473098"/>
            <a:ext cx="4847447" cy="5069226"/>
          </a:xfrm>
          <a:custGeom>
            <a:avLst/>
            <a:gdLst/>
            <a:ahLst/>
            <a:cxnLst/>
            <a:rect r="r" b="b" t="t" l="l"/>
            <a:pathLst>
              <a:path h="5069226" w="4847447">
                <a:moveTo>
                  <a:pt x="0" y="0"/>
                </a:moveTo>
                <a:lnTo>
                  <a:pt x="4847447" y="0"/>
                </a:lnTo>
                <a:lnTo>
                  <a:pt x="4847447" y="5069226"/>
                </a:lnTo>
                <a:lnTo>
                  <a:pt x="0" y="506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35962" y="6353122"/>
            <a:ext cx="2880652" cy="348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17" b="true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SHAP beeswar</a:t>
            </a:r>
            <a:r>
              <a:rPr lang="en-US" b="true" sz="2217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 plot provides a detailed view of how each feature influences individual predictions. It shows both the magnitude and direction of impact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124" y="1249667"/>
            <a:ext cx="10153066" cy="6877632"/>
          </a:xfrm>
          <a:custGeom>
            <a:avLst/>
            <a:gdLst/>
            <a:ahLst/>
            <a:cxnLst/>
            <a:rect r="r" b="b" t="t" l="l"/>
            <a:pathLst>
              <a:path h="6877632" w="10153066">
                <a:moveTo>
                  <a:pt x="0" y="0"/>
                </a:moveTo>
                <a:lnTo>
                  <a:pt x="10153066" y="0"/>
                </a:lnTo>
                <a:lnTo>
                  <a:pt x="10153066" y="6877633"/>
                </a:lnTo>
                <a:lnTo>
                  <a:pt x="0" y="68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75" t="-3187" r="-2375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039982" y="3462500"/>
            <a:ext cx="6192219" cy="619221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51908" y="152400"/>
            <a:ext cx="9984183" cy="142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 &amp; Evaluation</a:t>
            </a:r>
          </a:p>
          <a:p>
            <a:pPr algn="ctr">
              <a:lnSpc>
                <a:spcPts val="51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895201" y="5086350"/>
            <a:ext cx="4481781" cy="304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7" b="true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tune</a:t>
            </a:r>
            <a:r>
              <a:rPr lang="en-US" b="true" sz="2867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XGBoost model achieves an R² score of 0.803, meaning it explains over 80% of the variance in the target variable.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0.0000" end="23950.6660"/>
                </p14:media>
              </p:ext>
            </p:extLst>
          </p:nvPr>
        </p:nvPicPr>
        <p:blipFill>
          <a:blip r:embed="rId5"/>
          <a:srcRect l="1873" t="3558" r="0" b="3558"/>
          <a:stretch>
            <a:fillRect/>
          </a:stretch>
        </p:blipFill>
        <p:spPr>
          <a:xfrm flipH="false" flipV="false" rot="0">
            <a:off x="2725524" y="1214793"/>
            <a:ext cx="12836952" cy="907220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74047" y="438455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Streamlit Web App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411" y="1980350"/>
            <a:ext cx="2736910" cy="2862128"/>
          </a:xfrm>
          <a:custGeom>
            <a:avLst/>
            <a:gdLst/>
            <a:ahLst/>
            <a:cxnLst/>
            <a:rect r="r" b="b" t="t" l="l"/>
            <a:pathLst>
              <a:path h="2862128" w="2736910">
                <a:moveTo>
                  <a:pt x="0" y="0"/>
                </a:moveTo>
                <a:lnTo>
                  <a:pt x="2736910" y="0"/>
                </a:lnTo>
                <a:lnTo>
                  <a:pt x="2736910" y="2862128"/>
                </a:lnTo>
                <a:lnTo>
                  <a:pt x="0" y="286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8984" y="3411414"/>
            <a:ext cx="3777896" cy="3950741"/>
          </a:xfrm>
          <a:custGeom>
            <a:avLst/>
            <a:gdLst/>
            <a:ahLst/>
            <a:cxnLst/>
            <a:rect r="r" b="b" t="t" l="l"/>
            <a:pathLst>
              <a:path h="3950741" w="3777896">
                <a:moveTo>
                  <a:pt x="0" y="0"/>
                </a:moveTo>
                <a:lnTo>
                  <a:pt x="3777896" y="0"/>
                </a:lnTo>
                <a:lnTo>
                  <a:pt x="3777896" y="3950741"/>
                </a:lnTo>
                <a:lnTo>
                  <a:pt x="0" y="3950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411" y="5632081"/>
            <a:ext cx="2846744" cy="2976987"/>
          </a:xfrm>
          <a:custGeom>
            <a:avLst/>
            <a:gdLst/>
            <a:ahLst/>
            <a:cxnLst/>
            <a:rect r="r" b="b" t="t" l="l"/>
            <a:pathLst>
              <a:path h="2976987" w="2846744">
                <a:moveTo>
                  <a:pt x="0" y="0"/>
                </a:moveTo>
                <a:lnTo>
                  <a:pt x="2846743" y="0"/>
                </a:lnTo>
                <a:lnTo>
                  <a:pt x="2846743" y="2976987"/>
                </a:lnTo>
                <a:lnTo>
                  <a:pt x="0" y="297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3153" y="2339086"/>
            <a:ext cx="8555831" cy="4085409"/>
          </a:xfrm>
          <a:custGeom>
            <a:avLst/>
            <a:gdLst/>
            <a:ahLst/>
            <a:cxnLst/>
            <a:rect r="r" b="b" t="t" l="l"/>
            <a:pathLst>
              <a:path h="4085409" w="8555831">
                <a:moveTo>
                  <a:pt x="0" y="0"/>
                </a:moveTo>
                <a:lnTo>
                  <a:pt x="8555831" y="0"/>
                </a:lnTo>
                <a:lnTo>
                  <a:pt x="8555831" y="4085409"/>
                </a:lnTo>
                <a:lnTo>
                  <a:pt x="0" y="4085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52434" y="6618356"/>
            <a:ext cx="8854371" cy="3561315"/>
          </a:xfrm>
          <a:custGeom>
            <a:avLst/>
            <a:gdLst/>
            <a:ahLst/>
            <a:cxnLst/>
            <a:rect r="r" b="b" t="t" l="l"/>
            <a:pathLst>
              <a:path h="3561315" w="8854371">
                <a:moveTo>
                  <a:pt x="0" y="0"/>
                </a:moveTo>
                <a:lnTo>
                  <a:pt x="8854371" y="0"/>
                </a:lnTo>
                <a:lnTo>
                  <a:pt x="8854371" y="3561315"/>
                </a:lnTo>
                <a:lnTo>
                  <a:pt x="0" y="3561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16" t="-24470" r="-3541" b="-24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2013" y="8997117"/>
            <a:ext cx="3657600" cy="1562793"/>
          </a:xfrm>
          <a:custGeom>
            <a:avLst/>
            <a:gdLst/>
            <a:ahLst/>
            <a:cxnLst/>
            <a:rect r="r" b="b" t="t" l="l"/>
            <a:pathLst>
              <a:path h="1562793" w="3657600">
                <a:moveTo>
                  <a:pt x="0" y="0"/>
                </a:moveTo>
                <a:lnTo>
                  <a:pt x="3657600" y="0"/>
                </a:lnTo>
                <a:lnTo>
                  <a:pt x="3657600" y="1562793"/>
                </a:lnTo>
                <a:lnTo>
                  <a:pt x="0" y="15627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52434" y="732357"/>
            <a:ext cx="7939905" cy="76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b="true" sz="6046" spc="78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58364" y="1408873"/>
            <a:ext cx="6528044" cy="114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b="true" sz="3247" spc="4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Djang</a:t>
            </a:r>
            <a:r>
              <a:rPr lang="en-US" b="true" sz="3247" spc="4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 web app features:</a:t>
            </a:r>
          </a:p>
          <a:p>
            <a:pPr algn="ctr">
              <a:lnSpc>
                <a:spcPts val="454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08682" y="2746505"/>
            <a:ext cx="2461224" cy="126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b="true" sz="2394" spc="31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Using</a:t>
            </a:r>
            <a:r>
              <a:rPr lang="en-US" b="true" sz="2394" spc="31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 user friendly , easy interface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3483" y="4321814"/>
            <a:ext cx="2621699" cy="258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16066" indent="-158033" lvl="1">
              <a:lnSpc>
                <a:spcPts val="2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63" spc="1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Usernam</a:t>
            </a:r>
            <a:r>
              <a:rPr lang="en-US" b="true" sz="1463" spc="1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e &amp; Password: For each user to securely save their data and predictions.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</a:p>
          <a:p>
            <a:pPr algn="ctr" marL="316066" indent="-158033" lvl="1">
              <a:lnSpc>
                <a:spcPts val="2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63" spc="1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Data Retrieval: Users can download their data as a CSV file or view it on the website.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19171" y="6455666"/>
            <a:ext cx="2461224" cy="126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b="true" sz="2394" spc="31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- ⁠sqllit</a:t>
            </a:r>
            <a:r>
              <a:rPr lang="en-US" b="true" sz="2394" spc="31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e db for fast data save &amp; retrieve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61341" y="3109449"/>
            <a:ext cx="5193200" cy="5124594"/>
          </a:xfrm>
          <a:custGeom>
            <a:avLst/>
            <a:gdLst/>
            <a:ahLst/>
            <a:cxnLst/>
            <a:rect r="r" b="b" t="t" l="l"/>
            <a:pathLst>
              <a:path h="5124594" w="5193200">
                <a:moveTo>
                  <a:pt x="0" y="0"/>
                </a:moveTo>
                <a:lnTo>
                  <a:pt x="5193201" y="0"/>
                </a:lnTo>
                <a:lnTo>
                  <a:pt x="5193201" y="5124594"/>
                </a:lnTo>
                <a:lnTo>
                  <a:pt x="0" y="51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39" t="0" r="-117469" b="-30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4211" y="2463636"/>
            <a:ext cx="10575810" cy="6119799"/>
          </a:xfrm>
          <a:custGeom>
            <a:avLst/>
            <a:gdLst/>
            <a:ahLst/>
            <a:cxnLst/>
            <a:rect r="r" b="b" t="t" l="l"/>
            <a:pathLst>
              <a:path h="6119799" w="10575810">
                <a:moveTo>
                  <a:pt x="0" y="0"/>
                </a:moveTo>
                <a:lnTo>
                  <a:pt x="10575810" y="0"/>
                </a:lnTo>
                <a:lnTo>
                  <a:pt x="10575810" y="6119799"/>
                </a:lnTo>
                <a:lnTo>
                  <a:pt x="0" y="6119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60" r="-45884" b="-137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2434" y="732357"/>
            <a:ext cx="7939905" cy="76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b="true" sz="6046" spc="78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8364" y="1408873"/>
            <a:ext cx="6528044" cy="57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b="true" sz="3247" spc="4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Djang</a:t>
            </a:r>
            <a:r>
              <a:rPr lang="en-US" b="true" sz="3247" spc="4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 admin panel: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4047" y="677961"/>
            <a:ext cx="7939905" cy="271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Final Results &amp; Observations</a:t>
            </a:r>
          </a:p>
          <a:p>
            <a:pPr algn="ctr">
              <a:lnSpc>
                <a:spcPts val="5163"/>
              </a:lnSpc>
            </a:pPr>
          </a:p>
          <a:p>
            <a:pPr algn="ctr">
              <a:lnSpc>
                <a:spcPts val="516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76202" y="2644278"/>
            <a:ext cx="6721020" cy="3503332"/>
          </a:xfrm>
          <a:custGeom>
            <a:avLst/>
            <a:gdLst/>
            <a:ahLst/>
            <a:cxnLst/>
            <a:rect r="r" b="b" t="t" l="l"/>
            <a:pathLst>
              <a:path h="3503332" w="6721020">
                <a:moveTo>
                  <a:pt x="0" y="0"/>
                </a:moveTo>
                <a:lnTo>
                  <a:pt x="6721020" y="0"/>
                </a:lnTo>
                <a:lnTo>
                  <a:pt x="6721020" y="3503332"/>
                </a:lnTo>
                <a:lnTo>
                  <a:pt x="0" y="3503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83664" y="6975395"/>
            <a:ext cx="5675636" cy="202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b="true" sz="2887" spc="37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  <a:r>
              <a:rPr lang="en-US" sz="2887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outperformed all models with an R² score of 0.803, indicating strong predictive performance.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458179" y="2563204"/>
            <a:ext cx="6543883" cy="3410999"/>
          </a:xfrm>
          <a:custGeom>
            <a:avLst/>
            <a:gdLst/>
            <a:ahLst/>
            <a:cxnLst/>
            <a:rect r="r" b="b" t="t" l="l"/>
            <a:pathLst>
              <a:path h="3410999" w="6543883">
                <a:moveTo>
                  <a:pt x="0" y="0"/>
                </a:moveTo>
                <a:lnTo>
                  <a:pt x="6543883" y="0"/>
                </a:lnTo>
                <a:lnTo>
                  <a:pt x="6543883" y="3410999"/>
                </a:lnTo>
                <a:lnTo>
                  <a:pt x="0" y="3410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4453" y="2852372"/>
            <a:ext cx="6241656" cy="34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0E4A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 Size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was the most influential feature in predicting property prices, followed by State and City — confirming that both physical size and geographic location significantly impact house value.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172276" y="6267863"/>
            <a:ext cx="6740379" cy="3513423"/>
          </a:xfrm>
          <a:custGeom>
            <a:avLst/>
            <a:gdLst/>
            <a:ahLst/>
            <a:cxnLst/>
            <a:rect r="r" b="b" t="t" l="l"/>
            <a:pathLst>
              <a:path h="3513423" w="6740379">
                <a:moveTo>
                  <a:pt x="0" y="0"/>
                </a:moveTo>
                <a:lnTo>
                  <a:pt x="6740379" y="0"/>
                </a:lnTo>
                <a:lnTo>
                  <a:pt x="6740379" y="3513423"/>
                </a:lnTo>
                <a:lnTo>
                  <a:pt x="0" y="351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27005" y="6421878"/>
            <a:ext cx="6543883" cy="3410999"/>
          </a:xfrm>
          <a:custGeom>
            <a:avLst/>
            <a:gdLst/>
            <a:ahLst/>
            <a:cxnLst/>
            <a:rect r="r" b="b" t="t" l="l"/>
            <a:pathLst>
              <a:path h="3410999" w="6543883">
                <a:moveTo>
                  <a:pt x="0" y="0"/>
                </a:moveTo>
                <a:lnTo>
                  <a:pt x="6543883" y="0"/>
                </a:lnTo>
                <a:lnTo>
                  <a:pt x="6543883" y="3410999"/>
                </a:lnTo>
                <a:lnTo>
                  <a:pt x="0" y="3410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42466" y="2823797"/>
            <a:ext cx="6459596" cy="263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b="true" sz="2947" spc="38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Bathrooms and Bedrooms</a:t>
            </a:r>
            <a:r>
              <a:rPr lang="en-US" sz="2947" spc="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showed the strongest positive correlations with List Price, indicating that more rooms generally increase the value.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10541" y="6532631"/>
            <a:ext cx="6219579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captured </a:t>
            </a:r>
            <a:r>
              <a:rPr lang="en-US" b="true" sz="2799" spc="3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non-linear relationships</a:t>
            </a:r>
            <a:r>
              <a:rPr lang="en-US" sz="2799" spc="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features and List Price, which is why tree-based models like XGBoost performed significantly better than Linear Regression.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7795" y="-346456"/>
            <a:ext cx="10784377" cy="10843524"/>
          </a:xfrm>
          <a:custGeom>
            <a:avLst/>
            <a:gdLst/>
            <a:ahLst/>
            <a:cxnLst/>
            <a:rect r="r" b="b" t="t" l="l"/>
            <a:pathLst>
              <a:path h="10843524" w="10784377">
                <a:moveTo>
                  <a:pt x="0" y="0"/>
                </a:moveTo>
                <a:lnTo>
                  <a:pt x="10784378" y="0"/>
                </a:lnTo>
                <a:lnTo>
                  <a:pt x="10784378" y="10843524"/>
                </a:lnTo>
                <a:lnTo>
                  <a:pt x="0" y="1084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4758287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3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3" y="1938075"/>
                </a:lnTo>
                <a:lnTo>
                  <a:pt x="19275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8261012" y="-346456"/>
            <a:ext cx="10784377" cy="10843524"/>
          </a:xfrm>
          <a:custGeom>
            <a:avLst/>
            <a:gdLst/>
            <a:ahLst/>
            <a:cxnLst/>
            <a:rect r="r" b="b" t="t" l="l"/>
            <a:pathLst>
              <a:path h="10843524" w="10784377">
                <a:moveTo>
                  <a:pt x="10784377" y="0"/>
                </a:moveTo>
                <a:lnTo>
                  <a:pt x="0" y="0"/>
                </a:lnTo>
                <a:lnTo>
                  <a:pt x="0" y="10843524"/>
                </a:lnTo>
                <a:lnTo>
                  <a:pt x="10784377" y="10843524"/>
                </a:lnTo>
                <a:lnTo>
                  <a:pt x="107843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78771">
            <a:off x="-3218160" y="5519737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305866" y="282948"/>
            <a:ext cx="415362" cy="1491505"/>
          </a:xfrm>
          <a:custGeom>
            <a:avLst/>
            <a:gdLst/>
            <a:ahLst/>
            <a:cxnLst/>
            <a:rect r="r" b="b" t="t" l="l"/>
            <a:pathLst>
              <a:path h="1491505" w="415362">
                <a:moveTo>
                  <a:pt x="0" y="0"/>
                </a:moveTo>
                <a:lnTo>
                  <a:pt x="415363" y="0"/>
                </a:lnTo>
                <a:lnTo>
                  <a:pt x="415363" y="1491504"/>
                </a:lnTo>
                <a:lnTo>
                  <a:pt x="0" y="1491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8178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24571" y="1176353"/>
            <a:ext cx="3898953" cy="38989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9556" t="-43842" r="-10527" b="-4316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74047" y="252362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11865" y="1028700"/>
            <a:ext cx="3898953" cy="38989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2898" r="0" b="-40618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224571" y="5726801"/>
            <a:ext cx="3898953" cy="38989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12092" t="-57097" r="-13906" b="-1110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11865" y="5594985"/>
            <a:ext cx="3898953" cy="389895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0" r="0" b="-3349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04095" y="5219700"/>
            <a:ext cx="793990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Rwan Taha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91388" y="5219700"/>
            <a:ext cx="793990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Asmaa Gamal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095" y="9701954"/>
            <a:ext cx="793990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Sara Ashraf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61117" y="9701954"/>
            <a:ext cx="793990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Abdelhamid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23462" y="2943170"/>
            <a:ext cx="5071770" cy="5215188"/>
          </a:xfrm>
          <a:custGeom>
            <a:avLst/>
            <a:gdLst/>
            <a:ahLst/>
            <a:cxnLst/>
            <a:rect r="r" b="b" t="t" l="l"/>
            <a:pathLst>
              <a:path h="5215188" w="5071770">
                <a:moveTo>
                  <a:pt x="0" y="0"/>
                </a:moveTo>
                <a:lnTo>
                  <a:pt x="5071771" y="0"/>
                </a:lnTo>
                <a:lnTo>
                  <a:pt x="5071771" y="5215188"/>
                </a:lnTo>
                <a:lnTo>
                  <a:pt x="0" y="5215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4089" y="2902877"/>
            <a:ext cx="6999822" cy="5433612"/>
          </a:xfrm>
          <a:custGeom>
            <a:avLst/>
            <a:gdLst/>
            <a:ahLst/>
            <a:cxnLst/>
            <a:rect r="r" b="b" t="t" l="l"/>
            <a:pathLst>
              <a:path h="5433612" w="6999822">
                <a:moveTo>
                  <a:pt x="0" y="0"/>
                </a:moveTo>
                <a:lnTo>
                  <a:pt x="6999822" y="0"/>
                </a:lnTo>
                <a:lnTo>
                  <a:pt x="6999822" y="5433612"/>
                </a:lnTo>
                <a:lnTo>
                  <a:pt x="0" y="543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6242" y="-278262"/>
            <a:ext cx="10784377" cy="10843524"/>
          </a:xfrm>
          <a:custGeom>
            <a:avLst/>
            <a:gdLst/>
            <a:ahLst/>
            <a:cxnLst/>
            <a:rect r="r" b="b" t="t" l="l"/>
            <a:pathLst>
              <a:path h="10843524" w="10784377">
                <a:moveTo>
                  <a:pt x="0" y="0"/>
                </a:moveTo>
                <a:lnTo>
                  <a:pt x="10784377" y="0"/>
                </a:lnTo>
                <a:lnTo>
                  <a:pt x="10784377" y="10843524"/>
                </a:lnTo>
                <a:lnTo>
                  <a:pt x="0" y="1084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4758287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3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3" y="1938075"/>
                </a:lnTo>
                <a:lnTo>
                  <a:pt x="19275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148102" y="-278262"/>
            <a:ext cx="10784377" cy="10843524"/>
          </a:xfrm>
          <a:custGeom>
            <a:avLst/>
            <a:gdLst/>
            <a:ahLst/>
            <a:cxnLst/>
            <a:rect r="r" b="b" t="t" l="l"/>
            <a:pathLst>
              <a:path h="10843524" w="10784377">
                <a:moveTo>
                  <a:pt x="10784378" y="0"/>
                </a:moveTo>
                <a:lnTo>
                  <a:pt x="0" y="0"/>
                </a:lnTo>
                <a:lnTo>
                  <a:pt x="0" y="10843524"/>
                </a:lnTo>
                <a:lnTo>
                  <a:pt x="10784378" y="10843524"/>
                </a:lnTo>
                <a:lnTo>
                  <a:pt x="107843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6661" y="2652352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9717" y="4619887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6661" y="6587421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5790" y="2648639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5790" y="4611411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5790" y="6583708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9539" y="2648639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59539" y="4611411"/>
            <a:ext cx="669727" cy="16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6619" y="3317982"/>
            <a:ext cx="3577211" cy="4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6619" y="5293975"/>
            <a:ext cx="3109616" cy="179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Cleaning &amp; Preprocessing</a:t>
            </a:r>
          </a:p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678511" y="7042462"/>
            <a:ext cx="3109616" cy="89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treamlit Web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15747" y="3327480"/>
            <a:ext cx="3109616" cy="4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roject Objectives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15747" y="5293975"/>
            <a:ext cx="3109616" cy="179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Explo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ratory Data Analysis (EDA)</a:t>
            </a:r>
          </a:p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953116" y="7042462"/>
            <a:ext cx="3109616" cy="179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nal Results &amp; Observations</a:t>
            </a:r>
          </a:p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889497" y="3327480"/>
            <a:ext cx="4044807" cy="134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 Overview</a:t>
            </a:r>
          </a:p>
          <a:p>
            <a:pPr algn="l">
              <a:lnSpc>
                <a:spcPts val="3535"/>
              </a:lnSpc>
            </a:pP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337925" y="7031844"/>
            <a:ext cx="3109616" cy="89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 &amp; Ev</a:t>
            </a: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aluation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74047" y="1181100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-178771">
            <a:off x="-6650378" y="5544112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6305866" y="282948"/>
            <a:ext cx="415362" cy="1491505"/>
          </a:xfrm>
          <a:custGeom>
            <a:avLst/>
            <a:gdLst/>
            <a:ahLst/>
            <a:cxnLst/>
            <a:rect r="r" b="b" t="t" l="l"/>
            <a:pathLst>
              <a:path h="1491505" w="415362">
                <a:moveTo>
                  <a:pt x="0" y="0"/>
                </a:moveTo>
                <a:lnTo>
                  <a:pt x="415363" y="0"/>
                </a:lnTo>
                <a:lnTo>
                  <a:pt x="415363" y="1491504"/>
                </a:lnTo>
                <a:lnTo>
                  <a:pt x="0" y="1491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81786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959539" y="6587421"/>
            <a:ext cx="669727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64586" y="8984873"/>
            <a:ext cx="1011989" cy="112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32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Q&amp;A</a:t>
            </a:r>
          </a:p>
          <a:p>
            <a:pPr algn="l">
              <a:lnSpc>
                <a:spcPts val="438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953116" y="5290276"/>
            <a:ext cx="3109616" cy="4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8798" y="8324850"/>
            <a:ext cx="162612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361367" y="20654"/>
            <a:ext cx="1783133" cy="1792912"/>
          </a:xfrm>
          <a:custGeom>
            <a:avLst/>
            <a:gdLst/>
            <a:ahLst/>
            <a:cxnLst/>
            <a:rect r="r" b="b" t="t" l="l"/>
            <a:pathLst>
              <a:path h="1792912" w="1783133">
                <a:moveTo>
                  <a:pt x="0" y="0"/>
                </a:moveTo>
                <a:lnTo>
                  <a:pt x="1783133" y="0"/>
                </a:lnTo>
                <a:lnTo>
                  <a:pt x="1783133" y="1792912"/>
                </a:lnTo>
                <a:lnTo>
                  <a:pt x="0" y="179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3340" y="0"/>
            <a:ext cx="1783133" cy="1792912"/>
          </a:xfrm>
          <a:custGeom>
            <a:avLst/>
            <a:gdLst/>
            <a:ahLst/>
            <a:cxnLst/>
            <a:rect r="r" b="b" t="t" l="l"/>
            <a:pathLst>
              <a:path h="1792912" w="1783133">
                <a:moveTo>
                  <a:pt x="1783132" y="0"/>
                </a:moveTo>
                <a:lnTo>
                  <a:pt x="0" y="0"/>
                </a:lnTo>
                <a:lnTo>
                  <a:pt x="0" y="1792912"/>
                </a:lnTo>
                <a:lnTo>
                  <a:pt x="1783132" y="1792912"/>
                </a:lnTo>
                <a:lnTo>
                  <a:pt x="17831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448552" y="3276123"/>
            <a:ext cx="3046010" cy="3046010"/>
          </a:xfrm>
          <a:custGeom>
            <a:avLst/>
            <a:gdLst/>
            <a:ahLst/>
            <a:cxnLst/>
            <a:rect r="r" b="b" t="t" l="l"/>
            <a:pathLst>
              <a:path h="3046010" w="3046010">
                <a:moveTo>
                  <a:pt x="3046010" y="0"/>
                </a:moveTo>
                <a:lnTo>
                  <a:pt x="0" y="0"/>
                </a:lnTo>
                <a:lnTo>
                  <a:pt x="0" y="3046010"/>
                </a:lnTo>
                <a:lnTo>
                  <a:pt x="3046010" y="3046010"/>
                </a:lnTo>
                <a:lnTo>
                  <a:pt x="30460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521916" y="200966"/>
            <a:ext cx="2899282" cy="2899282"/>
          </a:xfrm>
          <a:custGeom>
            <a:avLst/>
            <a:gdLst/>
            <a:ahLst/>
            <a:cxnLst/>
            <a:rect r="r" b="b" t="t" l="l"/>
            <a:pathLst>
              <a:path h="2899282" w="2899282">
                <a:moveTo>
                  <a:pt x="2899282" y="0"/>
                </a:moveTo>
                <a:lnTo>
                  <a:pt x="0" y="0"/>
                </a:lnTo>
                <a:lnTo>
                  <a:pt x="0" y="2899282"/>
                </a:lnTo>
                <a:lnTo>
                  <a:pt x="2899282" y="2899282"/>
                </a:lnTo>
                <a:lnTo>
                  <a:pt x="28992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909" y="9527572"/>
            <a:ext cx="18026182" cy="4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535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goal is to create a reliable, data-driven solution that predicts property prices with higher accuracy.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5400000">
            <a:off x="521916" y="6378646"/>
            <a:ext cx="2967951" cy="2967951"/>
          </a:xfrm>
          <a:custGeom>
            <a:avLst/>
            <a:gdLst/>
            <a:ahLst/>
            <a:cxnLst/>
            <a:rect r="r" b="b" t="t" l="l"/>
            <a:pathLst>
              <a:path h="2967951" w="2967951">
                <a:moveTo>
                  <a:pt x="2967951" y="0"/>
                </a:moveTo>
                <a:lnTo>
                  <a:pt x="0" y="0"/>
                </a:lnTo>
                <a:lnTo>
                  <a:pt x="0" y="2967951"/>
                </a:lnTo>
                <a:lnTo>
                  <a:pt x="2967951" y="2967951"/>
                </a:lnTo>
                <a:lnTo>
                  <a:pt x="29679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87024" y="2899195"/>
            <a:ext cx="9144000" cy="6096000"/>
          </a:xfrm>
          <a:custGeom>
            <a:avLst/>
            <a:gdLst/>
            <a:ahLst/>
            <a:cxnLst/>
            <a:rect r="r" b="b" t="t" l="l"/>
            <a:pathLst>
              <a:path h="6096000" w="9144000">
                <a:moveTo>
                  <a:pt x="0" y="0"/>
                </a:moveTo>
                <a:lnTo>
                  <a:pt x="9144000" y="0"/>
                </a:lnTo>
                <a:lnTo>
                  <a:pt x="9144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92340" y="589279"/>
            <a:ext cx="6778813" cy="172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5096" spc="6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 Problem Statement</a:t>
            </a:r>
          </a:p>
          <a:p>
            <a:pPr algn="ctr">
              <a:lnSpc>
                <a:spcPts val="4281"/>
              </a:lnSpc>
            </a:pPr>
          </a:p>
          <a:p>
            <a:pPr algn="ctr">
              <a:lnSpc>
                <a:spcPts val="428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26611" y="4179157"/>
            <a:ext cx="2889892" cy="119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4"/>
              </a:lnSpc>
              <a:spcBef>
                <a:spcPct val="0"/>
              </a:spcBef>
            </a:pPr>
            <a:r>
              <a:rPr lang="en-US" b="true" sz="22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Difficulty in comparing similar properties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611" y="746187"/>
            <a:ext cx="2541758" cy="235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0493" indent="-240247" lvl="1">
              <a:lnSpc>
                <a:spcPts val="3026"/>
              </a:lnSpc>
              <a:buFont typeface="Arial"/>
              <a:buChar char="•"/>
            </a:pPr>
            <a:r>
              <a:rPr lang="en-US" b="true" sz="22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Ma</a:t>
            </a:r>
            <a:r>
              <a:rPr lang="en-US" b="true" sz="22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nually generated dataset .</a:t>
            </a:r>
          </a:p>
          <a:p>
            <a:pPr algn="ctr" marL="502082" indent="-251041" lvl="1">
              <a:lnSpc>
                <a:spcPts val="3162"/>
              </a:lnSpc>
              <a:buFont typeface="Arial"/>
              <a:buChar char="•"/>
            </a:pPr>
            <a:r>
              <a:rPr lang="en-US" b="true" sz="23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 Kaggle-ready</a:t>
            </a:r>
          </a:p>
          <a:p>
            <a:pPr algn="ctr">
              <a:lnSpc>
                <a:spcPts val="316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95280" y="7333535"/>
            <a:ext cx="2899282" cy="118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  <a:spcBef>
                <a:spcPct val="0"/>
              </a:spcBef>
            </a:pPr>
            <a:r>
              <a:rPr lang="en-US" b="true" sz="226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Inaccurate property valuations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2944497" y="-4247803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305866" y="261359"/>
            <a:ext cx="415362" cy="1491505"/>
          </a:xfrm>
          <a:custGeom>
            <a:avLst/>
            <a:gdLst/>
            <a:ahLst/>
            <a:cxnLst/>
            <a:rect r="r" b="b" t="t" l="l"/>
            <a:pathLst>
              <a:path h="1491505" w="415362">
                <a:moveTo>
                  <a:pt x="0" y="0"/>
                </a:moveTo>
                <a:lnTo>
                  <a:pt x="415363" y="0"/>
                </a:lnTo>
                <a:lnTo>
                  <a:pt x="415363" y="1491505"/>
                </a:lnTo>
                <a:lnTo>
                  <a:pt x="0" y="1491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17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4679" y="4308993"/>
            <a:ext cx="4279321" cy="2247371"/>
          </a:xfrm>
          <a:custGeom>
            <a:avLst/>
            <a:gdLst/>
            <a:ahLst/>
            <a:cxnLst/>
            <a:rect r="r" b="b" t="t" l="l"/>
            <a:pathLst>
              <a:path h="2247371" w="4279321">
                <a:moveTo>
                  <a:pt x="0" y="0"/>
                </a:moveTo>
                <a:lnTo>
                  <a:pt x="4279321" y="0"/>
                </a:lnTo>
                <a:lnTo>
                  <a:pt x="4279321" y="2247371"/>
                </a:lnTo>
                <a:lnTo>
                  <a:pt x="0" y="2247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24054" y="4354243"/>
            <a:ext cx="4135406" cy="2329331"/>
          </a:xfrm>
          <a:custGeom>
            <a:avLst/>
            <a:gdLst/>
            <a:ahLst/>
            <a:cxnLst/>
            <a:rect r="r" b="b" t="t" l="l"/>
            <a:pathLst>
              <a:path h="2329331" w="4135406">
                <a:moveTo>
                  <a:pt x="0" y="0"/>
                </a:moveTo>
                <a:lnTo>
                  <a:pt x="4135406" y="0"/>
                </a:lnTo>
                <a:lnTo>
                  <a:pt x="4135406" y="2329331"/>
                </a:lnTo>
                <a:lnTo>
                  <a:pt x="0" y="2329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3774" y="4181783"/>
            <a:ext cx="4286286" cy="2501791"/>
          </a:xfrm>
          <a:custGeom>
            <a:avLst/>
            <a:gdLst/>
            <a:ahLst/>
            <a:cxnLst/>
            <a:rect r="r" b="b" t="t" l="l"/>
            <a:pathLst>
              <a:path h="2501791" w="4286286">
                <a:moveTo>
                  <a:pt x="0" y="0"/>
                </a:moveTo>
                <a:lnTo>
                  <a:pt x="4286285" y="0"/>
                </a:lnTo>
                <a:lnTo>
                  <a:pt x="4286285" y="2501791"/>
                </a:lnTo>
                <a:lnTo>
                  <a:pt x="0" y="25017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49849" y="4457824"/>
            <a:ext cx="4238151" cy="2225750"/>
          </a:xfrm>
          <a:custGeom>
            <a:avLst/>
            <a:gdLst/>
            <a:ahLst/>
            <a:cxnLst/>
            <a:rect r="r" b="b" t="t" l="l"/>
            <a:pathLst>
              <a:path h="2225750" w="4238151">
                <a:moveTo>
                  <a:pt x="0" y="0"/>
                </a:moveTo>
                <a:lnTo>
                  <a:pt x="4238151" y="0"/>
                </a:lnTo>
                <a:lnTo>
                  <a:pt x="4238151" y="2225750"/>
                </a:lnTo>
                <a:lnTo>
                  <a:pt x="0" y="2225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093" y="7129000"/>
            <a:ext cx="4499188" cy="8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b="true" sz="2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Clean and preprocess the dataset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8119357"/>
            <a:ext cx="4859375" cy="59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b="true" sz="166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HANDLE MISSING VALUES, OUTLIERS, AND ENCODE CATEGORICAL VARIABLES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74047" y="1181100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 Project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4679" y="7129000"/>
            <a:ext cx="4499188" cy="8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b="true" sz="2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 Exploratory Data Analysis (EDA)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7129000"/>
            <a:ext cx="5011317" cy="8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b="true" sz="2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Build a Machine Learning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4612" y="8119357"/>
            <a:ext cx="4859375" cy="89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b="true" sz="176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TO UNDERSTAND FEATURE DISTRIBUTIONS AND RELATIONSHIPS.</a:t>
            </a:r>
          </a:p>
          <a:p>
            <a:pPr algn="ctr">
              <a:lnSpc>
                <a:spcPts val="205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362069" y="8066017"/>
            <a:ext cx="4859375" cy="94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b="true" sz="176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TO PREDICT REAL ESTATE PRICES ACCURATELY BASED ON PROPERTY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5093" y="7174085"/>
            <a:ext cx="5011317" cy="79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b="true" sz="22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an interactive web application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25093" y="8066017"/>
            <a:ext cx="4859375" cy="12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b="true" sz="166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 STREAMLIT FOR USERS TO EXPLORE DATA, RUN PREDICTIONS, AND VIEW VISUALIZATIONS.</a:t>
            </a:r>
          </a:p>
          <a:p>
            <a:pPr algn="ctr">
              <a:lnSpc>
                <a:spcPts val="2475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6983" y="2406486"/>
            <a:ext cx="10273736" cy="120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85" indent="-253643" lvl="1">
              <a:lnSpc>
                <a:spcPts val="3195"/>
              </a:lnSpc>
              <a:buFont typeface="Arial"/>
              <a:buChar char="•"/>
            </a:pPr>
            <a:r>
              <a:rPr lang="en-US" b="true" sz="2349">
                <a:solidFill>
                  <a:srgbClr val="111111"/>
                </a:solidFill>
                <a:latin typeface="Poppins Bold"/>
                <a:ea typeface="Poppins Bold"/>
                <a:cs typeface="Poppins Bold"/>
                <a:sym typeface="Poppins Bold"/>
              </a:rPr>
              <a:t>SOURCE</a:t>
            </a:r>
            <a:r>
              <a:rPr lang="en-US" b="true" sz="2349">
                <a:solidFill>
                  <a:srgbClr val="111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</a:t>
            </a:r>
            <a:r>
              <a:rPr lang="en-US" b="true" sz="2349" u="sng">
                <a:solidFill>
                  <a:srgbClr val="111111"/>
                </a:solidFill>
                <a:latin typeface="Poppins Medium"/>
                <a:ea typeface="Poppins Medium"/>
                <a:cs typeface="Poppins Medium"/>
                <a:sym typeface="Poppins Medium"/>
                <a:hlinkClick r:id="rId5" tooltip="https://www.zillow.com/research/data/?msockid=34b7a8503ae163011526bdbd3b5a62d2"/>
              </a:rPr>
              <a:t>ZILLOW</a:t>
            </a:r>
          </a:p>
          <a:p>
            <a:pPr algn="l" marL="507285" indent="-253643" lvl="1">
              <a:lnSpc>
                <a:spcPts val="3195"/>
              </a:lnSpc>
              <a:buFont typeface="Arial"/>
              <a:buChar char="•"/>
            </a:pPr>
            <a:r>
              <a:rPr lang="en-US" b="true" sz="2349">
                <a:solidFill>
                  <a:srgbClr val="111111"/>
                </a:solidFill>
                <a:latin typeface="Poppins Bold"/>
                <a:ea typeface="Poppins Bold"/>
                <a:cs typeface="Poppins Bold"/>
                <a:sym typeface="Poppins Bold"/>
              </a:rPr>
              <a:t>SIZE</a:t>
            </a:r>
            <a:r>
              <a:rPr lang="en-US" b="true" sz="2349">
                <a:solidFill>
                  <a:srgbClr val="111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~5,500 ROWS</a:t>
            </a:r>
          </a:p>
          <a:p>
            <a:pPr algn="l" marL="507285" indent="-253643" lvl="1">
              <a:lnSpc>
                <a:spcPts val="3195"/>
              </a:lnSpc>
              <a:buFont typeface="Arial"/>
              <a:buChar char="•"/>
            </a:pPr>
            <a:r>
              <a:rPr lang="en-US" b="true" sz="2349">
                <a:solidFill>
                  <a:srgbClr val="11111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496" y="8048744"/>
            <a:ext cx="10273736" cy="120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349" b="true">
                <a:solidFill>
                  <a:srgbClr val="111111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  <a:r>
              <a:rPr lang="en-US" sz="2349" b="true">
                <a:solidFill>
                  <a:srgbClr val="11111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PREDICTING HOUSE PRICES BASED ON PROPERTY ATTRIBUTES</a:t>
            </a:r>
          </a:p>
          <a:p>
            <a:pPr algn="l">
              <a:lnSpc>
                <a:spcPts val="319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305866" y="261359"/>
            <a:ext cx="415362" cy="1491505"/>
          </a:xfrm>
          <a:custGeom>
            <a:avLst/>
            <a:gdLst/>
            <a:ahLst/>
            <a:cxnLst/>
            <a:rect r="r" b="b" t="t" l="l"/>
            <a:pathLst>
              <a:path h="1491505" w="415362">
                <a:moveTo>
                  <a:pt x="0" y="0"/>
                </a:moveTo>
                <a:lnTo>
                  <a:pt x="415363" y="0"/>
                </a:lnTo>
                <a:lnTo>
                  <a:pt x="415363" y="1491505"/>
                </a:lnTo>
                <a:lnTo>
                  <a:pt x="0" y="149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178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3674" y="3701766"/>
            <a:ext cx="18715349" cy="3496359"/>
          </a:xfrm>
          <a:custGeom>
            <a:avLst/>
            <a:gdLst/>
            <a:ahLst/>
            <a:cxnLst/>
            <a:rect r="r" b="b" t="t" l="l"/>
            <a:pathLst>
              <a:path h="3496359" w="18715349">
                <a:moveTo>
                  <a:pt x="0" y="0"/>
                </a:moveTo>
                <a:lnTo>
                  <a:pt x="18715348" y="0"/>
                </a:lnTo>
                <a:lnTo>
                  <a:pt x="18715348" y="3496359"/>
                </a:lnTo>
                <a:lnTo>
                  <a:pt x="0" y="3496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7686" r="0" b="-6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74047" y="951830"/>
            <a:ext cx="7939905" cy="142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Description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909" y="1028700"/>
            <a:ext cx="8119551" cy="9461341"/>
          </a:xfrm>
          <a:custGeom>
            <a:avLst/>
            <a:gdLst/>
            <a:ahLst/>
            <a:cxnLst/>
            <a:rect r="r" b="b" t="t" l="l"/>
            <a:pathLst>
              <a:path h="9461341" w="8119551">
                <a:moveTo>
                  <a:pt x="0" y="0"/>
                </a:moveTo>
                <a:lnTo>
                  <a:pt x="8119551" y="0"/>
                </a:lnTo>
                <a:lnTo>
                  <a:pt x="8119551" y="9461341"/>
                </a:lnTo>
                <a:lnTo>
                  <a:pt x="0" y="9461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1778" y="1990151"/>
            <a:ext cx="8586222" cy="4077253"/>
          </a:xfrm>
          <a:custGeom>
            <a:avLst/>
            <a:gdLst/>
            <a:ahLst/>
            <a:cxnLst/>
            <a:rect r="r" b="b" t="t" l="l"/>
            <a:pathLst>
              <a:path h="4077253" w="8586222">
                <a:moveTo>
                  <a:pt x="0" y="0"/>
                </a:moveTo>
                <a:lnTo>
                  <a:pt x="8586222" y="0"/>
                </a:lnTo>
                <a:lnTo>
                  <a:pt x="8586222" y="4077253"/>
                </a:lnTo>
                <a:lnTo>
                  <a:pt x="0" y="4077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95" r="-3806" b="-87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01778" y="6135254"/>
            <a:ext cx="8385824" cy="4151746"/>
          </a:xfrm>
          <a:custGeom>
            <a:avLst/>
            <a:gdLst/>
            <a:ahLst/>
            <a:cxnLst/>
            <a:rect r="r" b="b" t="t" l="l"/>
            <a:pathLst>
              <a:path h="4151746" w="8385824">
                <a:moveTo>
                  <a:pt x="0" y="0"/>
                </a:moveTo>
                <a:lnTo>
                  <a:pt x="8385824" y="0"/>
                </a:lnTo>
                <a:lnTo>
                  <a:pt x="8385824" y="4151746"/>
                </a:lnTo>
                <a:lnTo>
                  <a:pt x="0" y="4151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7" t="-6599" r="-4022" b="-19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9176" y="128470"/>
            <a:ext cx="4193742" cy="136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b="true" sz="4046" spc="5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 &amp;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640" y="1456498"/>
            <a:ext cx="6790834" cy="264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1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21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issing &amp; Duplicated Values  Handling</a:t>
            </a:r>
          </a:p>
          <a:p>
            <a:pPr algn="ctr" marL="471367" indent="-235683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There were 1508 missing values in the dataset.</a:t>
            </a:r>
          </a:p>
          <a:p>
            <a:pPr algn="ctr" marL="471367" indent="-235683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Numerical features: filled using median</a:t>
            </a:r>
          </a:p>
          <a:p>
            <a:pPr algn="ctr" marL="471367" indent="-235683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Categorical features: filled using mode</a:t>
            </a:r>
          </a:p>
          <a:p>
            <a:pPr algn="ctr" marL="471367" indent="-235683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there were 507 duplicate rows in the dataset.</a:t>
            </a:r>
          </a:p>
          <a:p>
            <a:pPr algn="ctr">
              <a:lnSpc>
                <a:spcPts val="3056"/>
              </a:lnSpc>
            </a:pPr>
          </a:p>
          <a:p>
            <a:pPr algn="ctr">
              <a:lnSpc>
                <a:spcPts val="305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20137" y="7829006"/>
            <a:ext cx="5449841" cy="18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1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</a:t>
            </a: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 Splitting</a:t>
            </a:r>
          </a:p>
          <a:p>
            <a:pPr algn="ctr">
              <a:lnSpc>
                <a:spcPts val="2991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Train/Te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 split: 80% training – 20% testing</a:t>
            </a:r>
          </a:p>
          <a:p>
            <a:pPr algn="ctr">
              <a:lnSpc>
                <a:spcPts val="2991"/>
              </a:lnSpc>
              <a:spcBef>
                <a:spcPct val="0"/>
              </a:spcBef>
            </a:pPr>
          </a:p>
          <a:p>
            <a:pPr algn="ctr">
              <a:lnSpc>
                <a:spcPts val="299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9640" y="4466256"/>
            <a:ext cx="6332530" cy="217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Categorical </a:t>
            </a: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Encoding:</a:t>
            </a:r>
          </a:p>
          <a:p>
            <a:pPr algn="ctr" marL="453388" indent="-226694" lvl="1">
              <a:lnSpc>
                <a:spcPts val="2855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Applied Label Encoding for State, House Type</a:t>
            </a:r>
          </a:p>
          <a:p>
            <a:pPr algn="ctr" marL="453388" indent="-226694" lvl="1">
              <a:lnSpc>
                <a:spcPts val="2855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 frequency encoding and creat a new column "City_freq" </a:t>
            </a:r>
          </a:p>
          <a:p>
            <a:pPr algn="ctr">
              <a:lnSpc>
                <a:spcPts val="28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24869" y="1399600"/>
            <a:ext cx="4734431" cy="5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2500" spc="32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Outliers Before &amp; after Scaling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775423" y="0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834925" y="80079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3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3" y="1938075"/>
                </a:lnTo>
                <a:lnTo>
                  <a:pt x="19275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23841" y="4911596"/>
            <a:ext cx="3549670" cy="2593538"/>
          </a:xfrm>
          <a:custGeom>
            <a:avLst/>
            <a:gdLst/>
            <a:ahLst/>
            <a:cxnLst/>
            <a:rect r="r" b="b" t="t" l="l"/>
            <a:pathLst>
              <a:path h="2593538" w="3549670">
                <a:moveTo>
                  <a:pt x="0" y="0"/>
                </a:moveTo>
                <a:lnTo>
                  <a:pt x="3549670" y="0"/>
                </a:lnTo>
                <a:lnTo>
                  <a:pt x="3549670" y="2593538"/>
                </a:lnTo>
                <a:lnTo>
                  <a:pt x="0" y="2593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25" r="0" b="-36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444" y="1720341"/>
            <a:ext cx="3473404" cy="2751587"/>
          </a:xfrm>
          <a:custGeom>
            <a:avLst/>
            <a:gdLst/>
            <a:ahLst/>
            <a:cxnLst/>
            <a:rect r="r" b="b" t="t" l="l"/>
            <a:pathLst>
              <a:path h="2751587" w="3473404">
                <a:moveTo>
                  <a:pt x="0" y="0"/>
                </a:moveTo>
                <a:lnTo>
                  <a:pt x="3473404" y="0"/>
                </a:lnTo>
                <a:lnTo>
                  <a:pt x="3473404" y="2751587"/>
                </a:lnTo>
                <a:lnTo>
                  <a:pt x="0" y="2751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87414" y="1720341"/>
            <a:ext cx="3586098" cy="2800734"/>
          </a:xfrm>
          <a:custGeom>
            <a:avLst/>
            <a:gdLst/>
            <a:ahLst/>
            <a:cxnLst/>
            <a:rect r="r" b="b" t="t" l="l"/>
            <a:pathLst>
              <a:path h="2800734" w="3586098">
                <a:moveTo>
                  <a:pt x="0" y="0"/>
                </a:moveTo>
                <a:lnTo>
                  <a:pt x="3586097" y="0"/>
                </a:lnTo>
                <a:lnTo>
                  <a:pt x="3586097" y="2800734"/>
                </a:lnTo>
                <a:lnTo>
                  <a:pt x="0" y="2800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43" r="-2153" b="-13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435" y="4820572"/>
            <a:ext cx="3455414" cy="2593538"/>
          </a:xfrm>
          <a:custGeom>
            <a:avLst/>
            <a:gdLst/>
            <a:ahLst/>
            <a:cxnLst/>
            <a:rect r="r" b="b" t="t" l="l"/>
            <a:pathLst>
              <a:path h="2593538" w="3455414">
                <a:moveTo>
                  <a:pt x="0" y="0"/>
                </a:moveTo>
                <a:lnTo>
                  <a:pt x="3455413" y="0"/>
                </a:lnTo>
                <a:lnTo>
                  <a:pt x="3455413" y="2593538"/>
                </a:lnTo>
                <a:lnTo>
                  <a:pt x="0" y="2593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646" r="0" b="-26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6222" y="2921324"/>
            <a:ext cx="4018404" cy="3131091"/>
          </a:xfrm>
          <a:custGeom>
            <a:avLst/>
            <a:gdLst/>
            <a:ahLst/>
            <a:cxnLst/>
            <a:rect r="r" b="b" t="t" l="l"/>
            <a:pathLst>
              <a:path h="3131091" w="4018404">
                <a:moveTo>
                  <a:pt x="0" y="0"/>
                </a:moveTo>
                <a:lnTo>
                  <a:pt x="4018403" y="0"/>
                </a:lnTo>
                <a:lnTo>
                  <a:pt x="4018403" y="3131092"/>
                </a:lnTo>
                <a:lnTo>
                  <a:pt x="0" y="3131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7528" y="2921324"/>
            <a:ext cx="3943692" cy="3081944"/>
          </a:xfrm>
          <a:custGeom>
            <a:avLst/>
            <a:gdLst/>
            <a:ahLst/>
            <a:cxnLst/>
            <a:rect r="r" b="b" t="t" l="l"/>
            <a:pathLst>
              <a:path h="3081944" w="3943692">
                <a:moveTo>
                  <a:pt x="0" y="0"/>
                </a:moveTo>
                <a:lnTo>
                  <a:pt x="3943692" y="0"/>
                </a:lnTo>
                <a:lnTo>
                  <a:pt x="3943692" y="3081945"/>
                </a:lnTo>
                <a:lnTo>
                  <a:pt x="0" y="308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07972" y="8283132"/>
            <a:ext cx="9480028" cy="1836755"/>
          </a:xfrm>
          <a:custGeom>
            <a:avLst/>
            <a:gdLst/>
            <a:ahLst/>
            <a:cxnLst/>
            <a:rect r="r" b="b" t="t" l="l"/>
            <a:pathLst>
              <a:path h="1836755" w="9480028">
                <a:moveTo>
                  <a:pt x="0" y="0"/>
                </a:moveTo>
                <a:lnTo>
                  <a:pt x="9480028" y="0"/>
                </a:lnTo>
                <a:lnTo>
                  <a:pt x="9480028" y="1836755"/>
                </a:lnTo>
                <a:lnTo>
                  <a:pt x="0" y="1836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78898" y="194379"/>
            <a:ext cx="5271829" cy="16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b="true" sz="4846" spc="63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 (EDA)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45056"/>
            <a:ext cx="52718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Numerical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7471" y="1345056"/>
            <a:ext cx="527182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3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Categorical Features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4325" y="7467034"/>
            <a:ext cx="6208103" cy="299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Based on the ED</a:t>
            </a:r>
            <a:r>
              <a:rPr lang="en-US" b="true" sz="18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A,</a:t>
            </a:r>
          </a:p>
          <a:p>
            <a:pPr algn="ctr" marL="407925" indent="-203962" lvl="1">
              <a:lnSpc>
                <a:spcPts val="2645"/>
              </a:lnSpc>
              <a:buFont typeface="Arial"/>
              <a:buChar char="•"/>
            </a:pP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additional features were engineered to enrich the dataset and improve model performance, including:</a:t>
            </a:r>
          </a:p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</a:t>
            </a:r>
            <a:r>
              <a:rPr lang="en-US" b="true" sz="18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City Frequency</a:t>
            </a: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representing how common each city appears</a:t>
            </a:r>
          </a:p>
          <a:p>
            <a:pPr algn="ctr">
              <a:lnSpc>
                <a:spcPts val="2645"/>
              </a:lnSpc>
            </a:pPr>
            <a:r>
              <a:rPr lang="en-US" b="true" sz="18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2-House Age</a:t>
            </a: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derived from the year built</a:t>
            </a:r>
          </a:p>
          <a:p>
            <a:pPr algn="ctr">
              <a:lnSpc>
                <a:spcPts val="2645"/>
              </a:lnSpc>
            </a:pPr>
            <a:r>
              <a:rPr lang="en-US" b="true" sz="18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3-</a:t>
            </a: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188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 Size</a:t>
            </a:r>
            <a:r>
              <a:rPr lang="en-US" sz="18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–Binned into categorical ranges </a:t>
            </a:r>
          </a:p>
          <a:p>
            <a:pPr algn="ctr">
              <a:lnSpc>
                <a:spcPts val="2645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597589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794612" y="525561"/>
            <a:ext cx="1927503" cy="1938075"/>
          </a:xfrm>
          <a:custGeom>
            <a:avLst/>
            <a:gdLst/>
            <a:ahLst/>
            <a:cxnLst/>
            <a:rect r="r" b="b" t="t" l="l"/>
            <a:pathLst>
              <a:path h="1938075" w="1927503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8771">
            <a:off x="-3810000" y="5999561"/>
            <a:ext cx="7620000" cy="7477125"/>
          </a:xfrm>
          <a:custGeom>
            <a:avLst/>
            <a:gdLst/>
            <a:ahLst/>
            <a:cxnLst/>
            <a:rect r="r" b="b" t="t" l="l"/>
            <a:pathLst>
              <a:path h="7477125" w="7620000">
                <a:moveTo>
                  <a:pt x="7620000" y="0"/>
                </a:moveTo>
                <a:lnTo>
                  <a:pt x="0" y="0"/>
                </a:lnTo>
                <a:lnTo>
                  <a:pt x="0" y="7477125"/>
                </a:lnTo>
                <a:lnTo>
                  <a:pt x="7620000" y="7477125"/>
                </a:lnTo>
                <a:lnTo>
                  <a:pt x="76200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488" y="2053475"/>
            <a:ext cx="13722245" cy="3638780"/>
          </a:xfrm>
          <a:custGeom>
            <a:avLst/>
            <a:gdLst/>
            <a:ahLst/>
            <a:cxnLst/>
            <a:rect r="r" b="b" t="t" l="l"/>
            <a:pathLst>
              <a:path h="3638780" w="13722245">
                <a:moveTo>
                  <a:pt x="0" y="0"/>
                </a:moveTo>
                <a:lnTo>
                  <a:pt x="13722245" y="0"/>
                </a:lnTo>
                <a:lnTo>
                  <a:pt x="13722245" y="3638780"/>
                </a:lnTo>
                <a:lnTo>
                  <a:pt x="0" y="36387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78" t="0" r="-1820" b="-48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3488" y="6851278"/>
            <a:ext cx="14121135" cy="3435722"/>
          </a:xfrm>
          <a:custGeom>
            <a:avLst/>
            <a:gdLst/>
            <a:ahLst/>
            <a:cxnLst/>
            <a:rect r="r" b="b" t="t" l="l"/>
            <a:pathLst>
              <a:path h="3435722" w="14121135">
                <a:moveTo>
                  <a:pt x="0" y="0"/>
                </a:moveTo>
                <a:lnTo>
                  <a:pt x="14121135" y="0"/>
                </a:lnTo>
                <a:lnTo>
                  <a:pt x="14121135" y="3435722"/>
                </a:lnTo>
                <a:lnTo>
                  <a:pt x="0" y="3435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45472" y="152400"/>
            <a:ext cx="7939905" cy="7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b="true" sz="6146" spc="79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8298" y="1171948"/>
            <a:ext cx="7919838" cy="143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 Between Numerical Features and The Target (The Price)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58298" y="5877204"/>
            <a:ext cx="7143087" cy="142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 Between Categorical Features and The Target (The Price)</a:t>
            </a:r>
          </a:p>
          <a:p>
            <a:pPr algn="ctr">
              <a:lnSpc>
                <a:spcPts val="412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494623" y="7524818"/>
            <a:ext cx="3652464" cy="251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823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--</a:t>
            </a:r>
            <a:r>
              <a:rPr lang="en-US" b="true" sz="1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House Size </a:t>
            </a: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has the strongest influence on List Price,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18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 followed by State, then City.</a:t>
            </a: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  <a:p>
            <a:pPr algn="ctr">
              <a:lnSpc>
                <a:spcPts val="24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910167" y="2997157"/>
            <a:ext cx="4377833" cy="200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  <a:spcBef>
                <a:spcPct val="0"/>
              </a:spcBef>
            </a:pPr>
          </a:p>
          <a:p>
            <a:pPr algn="ctr">
              <a:lnSpc>
                <a:spcPts val="2252"/>
              </a:lnSpc>
              <a:spcBef>
                <a:spcPct val="0"/>
              </a:spcBef>
            </a:pPr>
          </a:p>
          <a:p>
            <a:pPr algn="ctr">
              <a:lnSpc>
                <a:spcPts val="2252"/>
              </a:lnSpc>
              <a:spcBef>
                <a:spcPct val="0"/>
              </a:spcBef>
            </a:pPr>
            <a:r>
              <a:rPr lang="en-US" b="true" sz="1656">
                <a:solidFill>
                  <a:srgbClr val="0E4A63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</a:t>
            </a:r>
          </a:p>
          <a:p>
            <a:pPr algn="ctr">
              <a:lnSpc>
                <a:spcPts val="2252"/>
              </a:lnSpc>
              <a:spcBef>
                <a:spcPct val="0"/>
              </a:spcBef>
            </a:pPr>
            <a:r>
              <a:rPr lang="en-US" sz="16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--</a:t>
            </a:r>
            <a:r>
              <a:rPr lang="en-US" b="true" sz="16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Bathrooms and Bedrooms </a:t>
            </a:r>
            <a:r>
              <a:rPr lang="en-US" sz="16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 the strongest positive correlations with List Price.</a:t>
            </a:r>
          </a:p>
          <a:p>
            <a:pPr algn="ctr">
              <a:lnSpc>
                <a:spcPts val="225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DAGngV_V6ag</dc:identifier>
  <dcterms:modified xsi:type="dcterms:W3CDTF">2011-08-01T06:04:30Z</dcterms:modified>
  <cp:revision>1</cp:revision>
  <dc:title>Presentation</dc:title>
</cp:coreProperties>
</file>